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5" r:id="rId4"/>
    <p:sldId id="260" r:id="rId5"/>
    <p:sldId id="261" r:id="rId6"/>
    <p:sldId id="267" r:id="rId7"/>
    <p:sldId id="268" r:id="rId8"/>
    <p:sldId id="262" r:id="rId9"/>
    <p:sldId id="263" r:id="rId10"/>
  </p:sldIdLst>
  <p:sldSz cx="9144000" cy="6858000" type="screen4x3"/>
  <p:notesSz cx="9926638" cy="6797675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Hei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6" d="100"/>
          <a:sy n="106" d="100"/>
        </p:scale>
        <p:origin x="-648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dmeteorfs.gf.theglobalfund.org\UserDocuments\UWeber\documents\Asia%20High%20Impact\Myanmar\Regional%20Artemisin%20Resistance%20Initiative%202013\Hong%20Kong%20meeting%20May%202014\data%20for%20APLMA-Hongkong_May20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rodmeteorfs.gf.theglobalfund.org\UserDocuments\UWeber\documents\Asia%20High%20Impact\Myanmar\Regional%20Artemisin%20Resistance%20Initiative%202013\Hong%20Kong%20meeting%20May%202014\data%20for%20APLMA-Hongkong_May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$m Malaria </a:t>
            </a:r>
            <a:r>
              <a:rPr lang="en-GB" baseline="0" dirty="0" smtClean="0"/>
              <a:t>Asia</a:t>
            </a:r>
          </a:p>
          <a:p>
            <a:pPr>
              <a:defRPr/>
            </a:pPr>
            <a:r>
              <a:rPr lang="en-GB" baseline="0" dirty="0" smtClean="0"/>
              <a:t>2003-13 </a:t>
            </a:r>
            <a:r>
              <a:rPr lang="en-GB" baseline="0" dirty="0"/>
              <a:t>(actual</a:t>
            </a:r>
            <a:r>
              <a:rPr lang="en-GB" baseline="0" dirty="0" smtClean="0"/>
              <a:t>); </a:t>
            </a:r>
            <a:r>
              <a:rPr lang="en-GB" baseline="0" dirty="0"/>
              <a:t>2014-17 (projection)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trendline>
            <c:trendlineType val="movingAvg"/>
            <c:period val="3"/>
            <c:dispRSqr val="0"/>
            <c:dispEq val="0"/>
          </c:trendline>
          <c:cat>
            <c:numRef>
              <c:f>Sheet1!$C$3:$C$17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Sheet1!$D$3:$D$17</c:f>
              <c:numCache>
                <c:formatCode>General</c:formatCode>
                <c:ptCount val="15"/>
                <c:pt idx="0">
                  <c:v>13</c:v>
                </c:pt>
                <c:pt idx="1">
                  <c:v>23</c:v>
                </c:pt>
                <c:pt idx="2">
                  <c:v>40</c:v>
                </c:pt>
                <c:pt idx="3">
                  <c:v>54</c:v>
                </c:pt>
                <c:pt idx="4">
                  <c:v>69</c:v>
                </c:pt>
                <c:pt idx="5">
                  <c:v>136</c:v>
                </c:pt>
                <c:pt idx="6">
                  <c:v>155</c:v>
                </c:pt>
                <c:pt idx="7">
                  <c:v>228</c:v>
                </c:pt>
                <c:pt idx="8">
                  <c:v>105</c:v>
                </c:pt>
                <c:pt idx="9">
                  <c:v>173</c:v>
                </c:pt>
                <c:pt idx="10">
                  <c:v>173</c:v>
                </c:pt>
                <c:pt idx="11">
                  <c:v>170</c:v>
                </c:pt>
                <c:pt idx="12">
                  <c:v>170</c:v>
                </c:pt>
                <c:pt idx="13">
                  <c:v>170</c:v>
                </c:pt>
                <c:pt idx="14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720192"/>
        <c:axId val="163721984"/>
      </c:barChart>
      <c:catAx>
        <c:axId val="16372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3721984"/>
        <c:crosses val="autoZero"/>
        <c:auto val="1"/>
        <c:lblAlgn val="ctr"/>
        <c:lblOffset val="100"/>
        <c:noMultiLvlLbl val="0"/>
      </c:catAx>
      <c:valAx>
        <c:axId val="163721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USD</a:t>
                </a:r>
                <a:r>
                  <a:rPr lang="en-GB" baseline="0"/>
                  <a:t> m (annual)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6372019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Actuals &amp; Commitments per Country, 2003-2017, Malaria, $m</a:t>
            </a:r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Sheet1!$C$64</c:f>
              <c:strCache>
                <c:ptCount val="1"/>
                <c:pt idx="0">
                  <c:v>2003-09</c:v>
                </c:pt>
              </c:strCache>
            </c:strRef>
          </c:tx>
          <c:invertIfNegative val="0"/>
          <c:cat>
            <c:strRef>
              <c:f>Sheet1!$A$65:$A$84</c:f>
              <c:strCache>
                <c:ptCount val="20"/>
                <c:pt idx="0">
                  <c:v>Afghanistan</c:v>
                </c:pt>
                <c:pt idx="1">
                  <c:v>Bangladesh</c:v>
                </c:pt>
                <c:pt idx="2">
                  <c:v>Bhutan</c:v>
                </c:pt>
                <c:pt idx="3">
                  <c:v>Cambodia</c:v>
                </c:pt>
                <c:pt idx="4">
                  <c:v>China</c:v>
                </c:pt>
                <c:pt idx="5">
                  <c:v>India</c:v>
                </c:pt>
                <c:pt idx="6">
                  <c:v>Indonesia</c:v>
                </c:pt>
                <c:pt idx="7">
                  <c:v>Iran</c:v>
                </c:pt>
                <c:pt idx="8">
                  <c:v>Korea DPRK</c:v>
                </c:pt>
                <c:pt idx="9">
                  <c:v>Lao PDR</c:v>
                </c:pt>
                <c:pt idx="10">
                  <c:v>Multi Country</c:v>
                </c:pt>
                <c:pt idx="11">
                  <c:v>Myanmar</c:v>
                </c:pt>
                <c:pt idx="12">
                  <c:v>Nepal</c:v>
                </c:pt>
                <c:pt idx="13">
                  <c:v>Pakistan</c:v>
                </c:pt>
                <c:pt idx="14">
                  <c:v>Philippines</c:v>
                </c:pt>
                <c:pt idx="15">
                  <c:v>PNG</c:v>
                </c:pt>
                <c:pt idx="16">
                  <c:v>Sri Lanka</c:v>
                </c:pt>
                <c:pt idx="17">
                  <c:v>Thailand</c:v>
                </c:pt>
                <c:pt idx="18">
                  <c:v>Timor-Leste</c:v>
                </c:pt>
                <c:pt idx="19">
                  <c:v>Viet Nam</c:v>
                </c:pt>
              </c:strCache>
            </c:strRef>
          </c:cat>
          <c:val>
            <c:numRef>
              <c:f>Sheet1!$C$65:$C$84</c:f>
              <c:numCache>
                <c:formatCode>General</c:formatCode>
                <c:ptCount val="20"/>
                <c:pt idx="0">
                  <c:v>34</c:v>
                </c:pt>
                <c:pt idx="1">
                  <c:v>20</c:v>
                </c:pt>
                <c:pt idx="2">
                  <c:v>3</c:v>
                </c:pt>
                <c:pt idx="3">
                  <c:v>37</c:v>
                </c:pt>
                <c:pt idx="4">
                  <c:v>45</c:v>
                </c:pt>
                <c:pt idx="5">
                  <c:v>48</c:v>
                </c:pt>
                <c:pt idx="6">
                  <c:v>73</c:v>
                </c:pt>
                <c:pt idx="7">
                  <c:v>3</c:v>
                </c:pt>
                <c:pt idx="9">
                  <c:v>33</c:v>
                </c:pt>
                <c:pt idx="10">
                  <c:v>18</c:v>
                </c:pt>
                <c:pt idx="11">
                  <c:v>2</c:v>
                </c:pt>
                <c:pt idx="12">
                  <c:v>11</c:v>
                </c:pt>
                <c:pt idx="13">
                  <c:v>13</c:v>
                </c:pt>
                <c:pt idx="14">
                  <c:v>44</c:v>
                </c:pt>
                <c:pt idx="15">
                  <c:v>42</c:v>
                </c:pt>
                <c:pt idx="16">
                  <c:v>16</c:v>
                </c:pt>
                <c:pt idx="17">
                  <c:v>16</c:v>
                </c:pt>
                <c:pt idx="18">
                  <c:v>6</c:v>
                </c:pt>
                <c:pt idx="19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Sheet1!$D$64</c:f>
              <c:strCache>
                <c:ptCount val="1"/>
                <c:pt idx="0">
                  <c:v>2010-2013</c:v>
                </c:pt>
              </c:strCache>
            </c:strRef>
          </c:tx>
          <c:invertIfNegative val="0"/>
          <c:cat>
            <c:strRef>
              <c:f>Sheet1!$A$65:$A$84</c:f>
              <c:strCache>
                <c:ptCount val="20"/>
                <c:pt idx="0">
                  <c:v>Afghanistan</c:v>
                </c:pt>
                <c:pt idx="1">
                  <c:v>Bangladesh</c:v>
                </c:pt>
                <c:pt idx="2">
                  <c:v>Bhutan</c:v>
                </c:pt>
                <c:pt idx="3">
                  <c:v>Cambodia</c:v>
                </c:pt>
                <c:pt idx="4">
                  <c:v>China</c:v>
                </c:pt>
                <c:pt idx="5">
                  <c:v>India</c:v>
                </c:pt>
                <c:pt idx="6">
                  <c:v>Indonesia</c:v>
                </c:pt>
                <c:pt idx="7">
                  <c:v>Iran</c:v>
                </c:pt>
                <c:pt idx="8">
                  <c:v>Korea DPRK</c:v>
                </c:pt>
                <c:pt idx="9">
                  <c:v>Lao PDR</c:v>
                </c:pt>
                <c:pt idx="10">
                  <c:v>Multi Country</c:v>
                </c:pt>
                <c:pt idx="11">
                  <c:v>Myanmar</c:v>
                </c:pt>
                <c:pt idx="12">
                  <c:v>Nepal</c:v>
                </c:pt>
                <c:pt idx="13">
                  <c:v>Pakistan</c:v>
                </c:pt>
                <c:pt idx="14">
                  <c:v>Philippines</c:v>
                </c:pt>
                <c:pt idx="15">
                  <c:v>PNG</c:v>
                </c:pt>
                <c:pt idx="16">
                  <c:v>Sri Lanka</c:v>
                </c:pt>
                <c:pt idx="17">
                  <c:v>Thailand</c:v>
                </c:pt>
                <c:pt idx="18">
                  <c:v>Timor-Leste</c:v>
                </c:pt>
                <c:pt idx="19">
                  <c:v>Viet Nam</c:v>
                </c:pt>
              </c:strCache>
            </c:strRef>
          </c:cat>
          <c:val>
            <c:numRef>
              <c:f>Sheet1!$D$65:$D$84</c:f>
              <c:numCache>
                <c:formatCode>General</c:formatCode>
                <c:ptCount val="20"/>
                <c:pt idx="0">
                  <c:v>33</c:v>
                </c:pt>
                <c:pt idx="1">
                  <c:v>38</c:v>
                </c:pt>
                <c:pt idx="2">
                  <c:v>2</c:v>
                </c:pt>
                <c:pt idx="3">
                  <c:v>64</c:v>
                </c:pt>
                <c:pt idx="4">
                  <c:v>71</c:v>
                </c:pt>
                <c:pt idx="5">
                  <c:v>30</c:v>
                </c:pt>
                <c:pt idx="6">
                  <c:v>105</c:v>
                </c:pt>
                <c:pt idx="7">
                  <c:v>16</c:v>
                </c:pt>
                <c:pt idx="8">
                  <c:v>19</c:v>
                </c:pt>
                <c:pt idx="9">
                  <c:v>19</c:v>
                </c:pt>
                <c:pt idx="10">
                  <c:v>14</c:v>
                </c:pt>
                <c:pt idx="11">
                  <c:v>48</c:v>
                </c:pt>
                <c:pt idx="12">
                  <c:v>21</c:v>
                </c:pt>
                <c:pt idx="13">
                  <c:v>30</c:v>
                </c:pt>
                <c:pt idx="14">
                  <c:v>29</c:v>
                </c:pt>
                <c:pt idx="15">
                  <c:v>59</c:v>
                </c:pt>
                <c:pt idx="16">
                  <c:v>17</c:v>
                </c:pt>
                <c:pt idx="17">
                  <c:v>35</c:v>
                </c:pt>
                <c:pt idx="18">
                  <c:v>11</c:v>
                </c:pt>
                <c:pt idx="19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Sheet1!$E$64</c:f>
              <c:strCache>
                <c:ptCount val="1"/>
                <c:pt idx="0">
                  <c:v>Commitment 2014-17</c:v>
                </c:pt>
              </c:strCache>
            </c:strRef>
          </c:tx>
          <c:invertIfNegative val="0"/>
          <c:cat>
            <c:strRef>
              <c:f>Sheet1!$A$65:$A$84</c:f>
              <c:strCache>
                <c:ptCount val="20"/>
                <c:pt idx="0">
                  <c:v>Afghanistan</c:v>
                </c:pt>
                <c:pt idx="1">
                  <c:v>Bangladesh</c:v>
                </c:pt>
                <c:pt idx="2">
                  <c:v>Bhutan</c:v>
                </c:pt>
                <c:pt idx="3">
                  <c:v>Cambodia</c:v>
                </c:pt>
                <c:pt idx="4">
                  <c:v>China</c:v>
                </c:pt>
                <c:pt idx="5">
                  <c:v>India</c:v>
                </c:pt>
                <c:pt idx="6">
                  <c:v>Indonesia</c:v>
                </c:pt>
                <c:pt idx="7">
                  <c:v>Iran</c:v>
                </c:pt>
                <c:pt idx="8">
                  <c:v>Korea DPRK</c:v>
                </c:pt>
                <c:pt idx="9">
                  <c:v>Lao PDR</c:v>
                </c:pt>
                <c:pt idx="10">
                  <c:v>Multi Country</c:v>
                </c:pt>
                <c:pt idx="11">
                  <c:v>Myanmar</c:v>
                </c:pt>
                <c:pt idx="12">
                  <c:v>Nepal</c:v>
                </c:pt>
                <c:pt idx="13">
                  <c:v>Pakistan</c:v>
                </c:pt>
                <c:pt idx="14">
                  <c:v>Philippines</c:v>
                </c:pt>
                <c:pt idx="15">
                  <c:v>PNG</c:v>
                </c:pt>
                <c:pt idx="16">
                  <c:v>Sri Lanka</c:v>
                </c:pt>
                <c:pt idx="17">
                  <c:v>Thailand</c:v>
                </c:pt>
                <c:pt idx="18">
                  <c:v>Timor-Leste</c:v>
                </c:pt>
                <c:pt idx="19">
                  <c:v>Viet Nam</c:v>
                </c:pt>
              </c:strCache>
            </c:strRef>
          </c:cat>
          <c:val>
            <c:numRef>
              <c:f>Sheet1!$E$65:$E$84</c:f>
              <c:numCache>
                <c:formatCode>General</c:formatCode>
                <c:ptCount val="20"/>
                <c:pt idx="0">
                  <c:v>26</c:v>
                </c:pt>
                <c:pt idx="1">
                  <c:v>30</c:v>
                </c:pt>
                <c:pt idx="2">
                  <c:v>3</c:v>
                </c:pt>
                <c:pt idx="3">
                  <c:v>49</c:v>
                </c:pt>
                <c:pt idx="5">
                  <c:v>55</c:v>
                </c:pt>
                <c:pt idx="6">
                  <c:v>76</c:v>
                </c:pt>
                <c:pt idx="8">
                  <c:v>16</c:v>
                </c:pt>
                <c:pt idx="9">
                  <c:v>14</c:v>
                </c:pt>
                <c:pt idx="10">
                  <c:v>10</c:v>
                </c:pt>
                <c:pt idx="11">
                  <c:v>58</c:v>
                </c:pt>
                <c:pt idx="12">
                  <c:v>15</c:v>
                </c:pt>
                <c:pt idx="13">
                  <c:v>52</c:v>
                </c:pt>
                <c:pt idx="14">
                  <c:v>22</c:v>
                </c:pt>
                <c:pt idx="15">
                  <c:v>44</c:v>
                </c:pt>
                <c:pt idx="16">
                  <c:v>13</c:v>
                </c:pt>
                <c:pt idx="17">
                  <c:v>36</c:v>
                </c:pt>
                <c:pt idx="18">
                  <c:v>16</c:v>
                </c:pt>
                <c:pt idx="19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Sheet1!$F$64</c:f>
              <c:strCache>
                <c:ptCount val="1"/>
                <c:pt idx="0">
                  <c:v>RAI 2014-16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Sheet1!$A$65:$A$84</c:f>
              <c:strCache>
                <c:ptCount val="20"/>
                <c:pt idx="0">
                  <c:v>Afghanistan</c:v>
                </c:pt>
                <c:pt idx="1">
                  <c:v>Bangladesh</c:v>
                </c:pt>
                <c:pt idx="2">
                  <c:v>Bhutan</c:v>
                </c:pt>
                <c:pt idx="3">
                  <c:v>Cambodia</c:v>
                </c:pt>
                <c:pt idx="4">
                  <c:v>China</c:v>
                </c:pt>
                <c:pt idx="5">
                  <c:v>India</c:v>
                </c:pt>
                <c:pt idx="6">
                  <c:v>Indonesia</c:v>
                </c:pt>
                <c:pt idx="7">
                  <c:v>Iran</c:v>
                </c:pt>
                <c:pt idx="8">
                  <c:v>Korea DPRK</c:v>
                </c:pt>
                <c:pt idx="9">
                  <c:v>Lao PDR</c:v>
                </c:pt>
                <c:pt idx="10">
                  <c:v>Multi Country</c:v>
                </c:pt>
                <c:pt idx="11">
                  <c:v>Myanmar</c:v>
                </c:pt>
                <c:pt idx="12">
                  <c:v>Nepal</c:v>
                </c:pt>
                <c:pt idx="13">
                  <c:v>Pakistan</c:v>
                </c:pt>
                <c:pt idx="14">
                  <c:v>Philippines</c:v>
                </c:pt>
                <c:pt idx="15">
                  <c:v>PNG</c:v>
                </c:pt>
                <c:pt idx="16">
                  <c:v>Sri Lanka</c:v>
                </c:pt>
                <c:pt idx="17">
                  <c:v>Thailand</c:v>
                </c:pt>
                <c:pt idx="18">
                  <c:v>Timor-Leste</c:v>
                </c:pt>
                <c:pt idx="19">
                  <c:v>Viet Nam</c:v>
                </c:pt>
              </c:strCache>
            </c:strRef>
          </c:cat>
          <c:val>
            <c:numRef>
              <c:f>Sheet1!$F$65:$F$84</c:f>
              <c:numCache>
                <c:formatCode>General</c:formatCode>
                <c:ptCount val="20"/>
                <c:pt idx="3">
                  <c:v>15</c:v>
                </c:pt>
                <c:pt idx="9">
                  <c:v>5</c:v>
                </c:pt>
                <c:pt idx="10">
                  <c:v>15</c:v>
                </c:pt>
                <c:pt idx="11">
                  <c:v>40</c:v>
                </c:pt>
                <c:pt idx="17">
                  <c:v>10</c:v>
                </c:pt>
                <c:pt idx="19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69364480"/>
        <c:axId val="169366272"/>
      </c:barChart>
      <c:catAx>
        <c:axId val="169364480"/>
        <c:scaling>
          <c:orientation val="minMax"/>
        </c:scaling>
        <c:delete val="0"/>
        <c:axPos val="l"/>
        <c:majorTickMark val="none"/>
        <c:minorTickMark val="none"/>
        <c:tickLblPos val="nextTo"/>
        <c:crossAx val="169366272"/>
        <c:crosses val="autoZero"/>
        <c:auto val="1"/>
        <c:lblAlgn val="ctr"/>
        <c:lblOffset val="100"/>
        <c:noMultiLvlLbl val="0"/>
      </c:catAx>
      <c:valAx>
        <c:axId val="1693662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9364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Co-Financing</a:t>
            </a:r>
            <a:r>
              <a:rPr lang="en-GB" baseline="0" dirty="0"/>
              <a:t> Anti-Resistance </a:t>
            </a:r>
            <a:r>
              <a:rPr lang="en-GB" baseline="0" dirty="0" smtClean="0"/>
              <a:t>Efforts</a:t>
            </a:r>
          </a:p>
        </c:rich>
      </c:tx>
      <c:layout>
        <c:manualLayout>
          <c:xMode val="edge"/>
          <c:yMode val="edge"/>
          <c:x val="0.20831455235132604"/>
          <c:y val="2.7777777777777776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Sheet1!$C$49:$H$49</c:f>
              <c:strCache>
                <c:ptCount val="6"/>
                <c:pt idx="0">
                  <c:v>GF grants</c:v>
                </c:pt>
                <c:pt idx="1">
                  <c:v>GF RAI</c:v>
                </c:pt>
                <c:pt idx="2">
                  <c:v>ADB today</c:v>
                </c:pt>
                <c:pt idx="3">
                  <c:v>ABD+</c:v>
                </c:pt>
                <c:pt idx="4">
                  <c:v>ASEAN</c:v>
                </c:pt>
                <c:pt idx="5">
                  <c:v>Target</c:v>
                </c:pt>
              </c:strCache>
            </c:strRef>
          </c:cat>
          <c:val>
            <c:numRef>
              <c:f>Sheet1!$C$50:$H$50</c:f>
              <c:numCache>
                <c:formatCode>General</c:formatCode>
                <c:ptCount val="6"/>
                <c:pt idx="1">
                  <c:v>170</c:v>
                </c:pt>
                <c:pt idx="2">
                  <c:v>270</c:v>
                </c:pt>
                <c:pt idx="3">
                  <c:v>310</c:v>
                </c:pt>
                <c:pt idx="4">
                  <c:v>410</c:v>
                </c:pt>
                <c:pt idx="5">
                  <c:v>310</c:v>
                </c:pt>
              </c:numCache>
            </c:numRef>
          </c:val>
        </c:ser>
        <c:ser>
          <c:idx val="1"/>
          <c:order val="1"/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1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Sheet1!$C$49:$H$49</c:f>
              <c:strCache>
                <c:ptCount val="6"/>
                <c:pt idx="0">
                  <c:v>GF grants</c:v>
                </c:pt>
                <c:pt idx="1">
                  <c:v>GF RAI</c:v>
                </c:pt>
                <c:pt idx="2">
                  <c:v>ADB today</c:v>
                </c:pt>
                <c:pt idx="3">
                  <c:v>ABD+</c:v>
                </c:pt>
                <c:pt idx="4">
                  <c:v>ASEAN</c:v>
                </c:pt>
                <c:pt idx="5">
                  <c:v>Target</c:v>
                </c:pt>
              </c:strCache>
            </c:strRef>
          </c:cat>
          <c:val>
            <c:numRef>
              <c:f>Sheet1!$C$51:$H$51</c:f>
              <c:numCache>
                <c:formatCode>General</c:formatCode>
                <c:ptCount val="6"/>
                <c:pt idx="0">
                  <c:v>170</c:v>
                </c:pt>
                <c:pt idx="1">
                  <c:v>100</c:v>
                </c:pt>
                <c:pt idx="2">
                  <c:v>40</c:v>
                </c:pt>
                <c:pt idx="3">
                  <c:v>100</c:v>
                </c:pt>
                <c:pt idx="4">
                  <c:v>100</c:v>
                </c:pt>
                <c:pt idx="5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69432576"/>
        <c:axId val="169444864"/>
      </c:barChart>
      <c:catAx>
        <c:axId val="169432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69444864"/>
        <c:crosses val="autoZero"/>
        <c:auto val="1"/>
        <c:lblAlgn val="ctr"/>
        <c:lblOffset val="100"/>
        <c:noMultiLvlLbl val="0"/>
      </c:catAx>
      <c:valAx>
        <c:axId val="169444864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crossAx val="16943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0.87619</cdr:x>
      <cdr:y>0.18375</cdr:y>
    </cdr:from>
    <cdr:to>
      <cdr:x>0.92381</cdr:x>
      <cdr:y>0.2625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4736" y="504056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510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DF6DD-4DC2-4716-9A8F-CAD84294E10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29F03-5435-4668-A333-243474FBC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6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8F7121-EBC1-472C-98F4-BD8D1930B95C}" type="datetimeFigureOut">
              <a:rPr lang="fr-CH"/>
              <a:pPr>
                <a:defRPr/>
              </a:pPr>
              <a:t>07.05.2014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7FA6C0-73B9-4AEF-B2BE-6072B59FE6BC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2961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3694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than 75% decrease expected: India, Indonesia, Myanmar, Papua New Guinea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Asia – 46m LLINs, 13m cases treated,</a:t>
            </a:r>
            <a:r>
              <a:rPr lang="en-US" baseline="0" dirty="0" smtClean="0"/>
              <a:t> 2.1m houses sprayed</a:t>
            </a:r>
          </a:p>
          <a:p>
            <a:r>
              <a:rPr lang="en-US" baseline="0" dirty="0" smtClean="0"/>
              <a:t>% of global: LLIN=17;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=5; IRS=5 </a:t>
            </a:r>
            <a:r>
              <a:rPr lang="en-US" baseline="0" dirty="0" smtClean="0">
                <a:sym typeface="Wingdings" panose="05000000000000000000" pitchFamily="2" charset="2"/>
              </a:rPr>
              <a:t> relative to population, very manageable figures overall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Global malaria 2003-2013 = 6.400m$ (so Asia = 18% of global)</a:t>
            </a:r>
          </a:p>
          <a:p>
            <a:r>
              <a:rPr lang="en-US" dirty="0" smtClean="0"/>
              <a:t>Global Fund =</a:t>
            </a:r>
            <a:r>
              <a:rPr lang="en-US" baseline="0" dirty="0" smtClean="0"/>
              <a:t> 60% of international funding to fight malaria</a:t>
            </a:r>
          </a:p>
          <a:p>
            <a:r>
              <a:rPr lang="en-US" baseline="0" dirty="0" smtClean="0"/>
              <a:t>Trend line: 3-years moving average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2003-2009 (7 years)</a:t>
            </a:r>
            <a:r>
              <a:rPr lang="en-US" baseline="0" dirty="0" smtClean="0"/>
              <a:t> </a:t>
            </a:r>
            <a:r>
              <a:rPr lang="en-US" dirty="0" smtClean="0"/>
              <a:t>= 490m</a:t>
            </a:r>
          </a:p>
          <a:p>
            <a:r>
              <a:rPr lang="en-US" dirty="0" smtClean="0"/>
              <a:t>2010-2013 (4 years) = 680m</a:t>
            </a:r>
          </a:p>
          <a:p>
            <a:r>
              <a:rPr lang="en-US" dirty="0" smtClean="0"/>
              <a:t>2014-2017 (4 years) = 649m – note China</a:t>
            </a:r>
            <a:r>
              <a:rPr lang="en-US" baseline="0" dirty="0" smtClean="0"/>
              <a:t> &amp; Iran no longer eligible, so moderately higher average per remaining country going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12b from replenishment; 4b existing pipeline;</a:t>
            </a:r>
            <a:r>
              <a:rPr lang="en-US" baseline="0" dirty="0" smtClean="0"/>
              <a:t> Board approved commitments from earlier days higher than pipeline – thus less than 12b “new” funds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to previous slide on GF results in Asia (LLINs = 17% of global;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cases = 5% ; IRS = 5%)</a:t>
            </a:r>
          </a:p>
          <a:p>
            <a:r>
              <a:rPr lang="en-US" baseline="0" dirty="0" smtClean="0"/>
              <a:t>Whereas Sub-Saharan Africa: Nets = 78%;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cases = 85%; IRS = 89% (note the absolute number of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cases = 210.000.000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9302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664"/>
            <a:ext cx="64309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8035" y="6426174"/>
            <a:ext cx="441325" cy="24318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79000-44E1-488C-A6DF-D61A9012B637}" type="slidenum">
              <a:rPr lang="fr-CH"/>
              <a:pPr>
                <a:defRPr/>
              </a:pPr>
              <a:t>‹#›</a:t>
            </a:fld>
            <a:endParaRPr lang="fr-CH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15913" y="6458073"/>
            <a:ext cx="1079823" cy="179388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974" y="6458073"/>
            <a:ext cx="807641" cy="179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CBED-2BEC-4CFC-A1B0-F6ACC84F5B07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FFA5B-5855-499C-88AD-1398B35814A2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30999-5B1B-4D33-BA01-4F62C6805EFC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0280-43CE-4F41-9875-960111CCB4F3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0E44-1435-44F6-BC8B-46992792A347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5915-D1A9-4A53-99FC-7B2A1D3E1590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12F4-533F-4875-A6AF-9956414019FC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E0A6-DBD7-4DDF-AFEA-52773B2593BB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1388" y="6458073"/>
            <a:ext cx="65151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19100" y="116632"/>
            <a:ext cx="8289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1163" y="1412776"/>
            <a:ext cx="82915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5913" y="6458073"/>
            <a:ext cx="1079823" cy="179388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12 May 2014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974" y="6458073"/>
            <a:ext cx="807641" cy="179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CH" smtClean="0"/>
              <a:t>Hong Kong</a:t>
            </a:r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8035" y="6426174"/>
            <a:ext cx="441325" cy="243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3871658A-A99B-45EB-ABD7-64F107C33EEB}" type="slidenum">
              <a:rPr lang="fr-CH" smtClean="0"/>
              <a:pPr>
                <a:defRPr/>
              </a:pPr>
              <a:t>‹#›</a:t>
            </a:fld>
            <a:endParaRPr lang="fr-CH"/>
          </a:p>
        </p:txBody>
      </p:sp>
      <p:cxnSp>
        <p:nvCxnSpPr>
          <p:cNvPr id="9" name="Straight Connector 8"/>
          <p:cNvCxnSpPr/>
          <p:nvPr/>
        </p:nvCxnSpPr>
        <p:spPr>
          <a:xfrm>
            <a:off x="395288" y="1038746"/>
            <a:ext cx="8353425" cy="0"/>
          </a:xfrm>
          <a:prstGeom prst="line">
            <a:avLst/>
          </a:prstGeom>
          <a:ln w="12700">
            <a:solidFill>
              <a:srgbClr val="BBB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5288" y="6301376"/>
            <a:ext cx="8353425" cy="0"/>
          </a:xfrm>
          <a:prstGeom prst="line">
            <a:avLst/>
          </a:prstGeom>
          <a:ln w="12700">
            <a:solidFill>
              <a:srgbClr val="BBB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SimHei" pitchFamily="49" charset="-122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Financing anti-malaria efforts in Asia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Urban Weber, PhD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APLMA Regional Financing for Malaria Taskforce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Hong Kong, 12 May 2014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214209" y="6469113"/>
            <a:ext cx="1098111" cy="132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 May 2014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7974" y="6469111"/>
            <a:ext cx="879650" cy="132451"/>
          </a:xfrm>
        </p:spPr>
        <p:txBody>
          <a:bodyPr/>
          <a:lstStyle/>
          <a:p>
            <a:pPr>
              <a:defRPr/>
            </a:pPr>
            <a:r>
              <a:rPr lang="fr-CH" dirty="0" smtClean="0"/>
              <a:t>Hong Kong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Epidemiology &amp; Trends (WHO)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11163" y="1412776"/>
            <a:ext cx="7761237" cy="1656184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Positive trend throughout (conventional malaria)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Where decrease in incidence &gt;75%, there also high coverage with interventions (ITNs or IRS covering &gt;50% of population at risk)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74325"/>
              </p:ext>
            </p:extLst>
          </p:nvPr>
        </p:nvGraphicFramePr>
        <p:xfrm>
          <a:off x="611560" y="3140968"/>
          <a:ext cx="7560840" cy="3129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042"/>
                <a:gridCol w="1250357"/>
                <a:gridCol w="1339667"/>
                <a:gridCol w="1011774"/>
              </a:tblGrid>
              <a:tr h="5216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</a:tr>
              <a:tr h="521613">
                <a:tc>
                  <a:txBody>
                    <a:bodyPr/>
                    <a:lstStyle/>
                    <a:p>
                      <a:r>
                        <a:rPr lang="en-US" dirty="0" smtClean="0"/>
                        <a:t>People at</a:t>
                      </a:r>
                      <a:r>
                        <a:rPr lang="en-US" baseline="0" dirty="0" smtClean="0"/>
                        <a:t> risk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1613">
                <a:tc>
                  <a:txBody>
                    <a:bodyPr/>
                    <a:lstStyle/>
                    <a:p>
                      <a:r>
                        <a:rPr lang="en-US" dirty="0" smtClean="0"/>
                        <a:t>People at </a:t>
                      </a:r>
                      <a:r>
                        <a:rPr lang="en-US" b="1" u="sng" dirty="0" smtClean="0"/>
                        <a:t>high</a:t>
                      </a:r>
                      <a:r>
                        <a:rPr lang="en-US" dirty="0" smtClean="0"/>
                        <a:t> risk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1613">
                <a:tc>
                  <a:txBody>
                    <a:bodyPr/>
                    <a:lstStyle/>
                    <a:p>
                      <a:r>
                        <a:rPr lang="en-US" dirty="0" smtClean="0"/>
                        <a:t>Confirmed cases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2.3m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1613">
                <a:tc>
                  <a:txBody>
                    <a:bodyPr/>
                    <a:lstStyle/>
                    <a:p>
                      <a:r>
                        <a:rPr lang="en-US" dirty="0" smtClean="0"/>
                        <a:t>Confirmed deaths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21613">
                <a:tc>
                  <a:txBody>
                    <a:bodyPr/>
                    <a:lstStyle/>
                    <a:p>
                      <a:r>
                        <a:rPr lang="en-US" dirty="0" smtClean="0"/>
                        <a:t>Case </a:t>
                      </a:r>
                      <a:r>
                        <a:rPr lang="en-US" dirty="0" err="1" smtClean="0"/>
                        <a:t>redux</a:t>
                      </a:r>
                      <a:r>
                        <a:rPr lang="en-US" dirty="0" smtClean="0"/>
                        <a:t>. &gt;75% (of 20 countries)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9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Global Fund Results 2002-2012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GF – Important contribution to national efforts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6627813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3707904" y="3140968"/>
            <a:ext cx="792088" cy="2232248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GF Malaria Asia 2003-13-17 ($m)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Steady Increase 2003-2010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Stable at high level since then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1.170$m (2003-13) plus 649$m (2014-17) = 1.819$m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Next replenishment: Increase unlikely; best case = flat</a:t>
            </a:r>
          </a:p>
          <a:p>
            <a:pPr eaLnBrk="1" hangingPunct="1"/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165962"/>
              </p:ext>
            </p:extLst>
          </p:nvPr>
        </p:nvGraphicFramePr>
        <p:xfrm>
          <a:off x="1835696" y="3284984"/>
          <a:ext cx="54197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69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Malaria: GF per country; $m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932040" y="1196752"/>
            <a:ext cx="4032448" cy="4929411"/>
          </a:xfrm>
        </p:spPr>
        <p:txBody>
          <a:bodyPr/>
          <a:lstStyle/>
          <a:p>
            <a:r>
              <a:rPr lang="en-US" dirty="0" smtClean="0"/>
              <a:t>2014-17: most countries flat relative to last 4 years</a:t>
            </a:r>
          </a:p>
          <a:p>
            <a:r>
              <a:rPr lang="en-US" dirty="0" smtClean="0"/>
              <a:t>2003-09: 490$m</a:t>
            </a:r>
          </a:p>
          <a:p>
            <a:r>
              <a:rPr lang="en-US" dirty="0" smtClean="0"/>
              <a:t>2010-13: 680$m</a:t>
            </a:r>
          </a:p>
          <a:p>
            <a:r>
              <a:rPr lang="en-US" dirty="0" smtClean="0"/>
              <a:t>2014-17: 649$m; China not eligible</a:t>
            </a:r>
          </a:p>
          <a:p>
            <a:r>
              <a:rPr lang="en-US" dirty="0" smtClean="0"/>
              <a:t>RAI = 5 countries</a:t>
            </a:r>
            <a:r>
              <a:rPr lang="en-GB" dirty="0"/>
              <a:t> </a:t>
            </a:r>
            <a:r>
              <a:rPr lang="en-GB" dirty="0" smtClean="0"/>
              <a:t>(170m$ grants plus 100m$ RAI grant)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625949"/>
              </p:ext>
            </p:extLst>
          </p:nvPr>
        </p:nvGraphicFramePr>
        <p:xfrm>
          <a:off x="467544" y="1124744"/>
          <a:ext cx="432048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6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New Funding Model: Impact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11163" y="1412776"/>
            <a:ext cx="7905253" cy="4608512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More </a:t>
            </a:r>
            <a:r>
              <a:rPr lang="en-US" sz="2400" dirty="0">
                <a:latin typeface="Arial" charset="0"/>
                <a:cs typeface="Arial" charset="0"/>
              </a:rPr>
              <a:t>active portfolio </a:t>
            </a:r>
            <a:r>
              <a:rPr lang="en-US" sz="2400" dirty="0" smtClean="0">
                <a:latin typeface="Arial" charset="0"/>
                <a:cs typeface="Arial" charset="0"/>
              </a:rPr>
              <a:t>management: </a:t>
            </a:r>
            <a:r>
              <a:rPr lang="en-US" sz="2400" dirty="0">
                <a:latin typeface="Arial" charset="0"/>
                <a:cs typeface="Arial" charset="0"/>
              </a:rPr>
              <a:t>Secretariat </a:t>
            </a:r>
            <a:r>
              <a:rPr lang="en-US" sz="2400" dirty="0" smtClean="0">
                <a:latin typeface="Arial" charset="0"/>
                <a:cs typeface="Arial" charset="0"/>
              </a:rPr>
              <a:t>engagement in concept note development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Flexible timing (within limits)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Predictability (countries know their allocation)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(Almost) guaranteed success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Speed: Grant-ready applications &amp; Disbursement-ready grants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Money: 16$b for 2014-2017</a:t>
            </a:r>
          </a:p>
          <a:p>
            <a:pPr eaLnBrk="1" hangingPunct="1"/>
            <a:endParaRPr lang="en-US" sz="24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Board decision to invest strategically, independently from applications: RAI grant for Mekong Region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Epidemiology &amp; Trends (WHO)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91723" y="1484784"/>
            <a:ext cx="7761237" cy="216024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Case load in Asia manageable, BUT: Alarming new trend – </a:t>
            </a:r>
            <a:r>
              <a:rPr lang="en-US" sz="2400" u="sng" dirty="0" smtClean="0">
                <a:latin typeface="Arial" charset="0"/>
                <a:cs typeface="Arial" charset="0"/>
              </a:rPr>
              <a:t>Resistance to ACTs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Westward expansion of Tier 1 regions (Myanmar)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Other Mekong countries: resistance discovered in more geographic areas (Lao, Cambodia)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91724" y="3861048"/>
            <a:ext cx="7761237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" charset="0"/>
                <a:cs typeface="Arial" charset="0"/>
              </a:rPr>
              <a:t>Between the 1980s and 1990s, malaria mortality in Africa increased dramatically, in large part linked to resistance to drugs used at that time.</a:t>
            </a:r>
            <a:endParaRPr lang="en-US" sz="2400" dirty="0">
              <a:latin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Today, no other reliable, affordable drug regimen is available that could swiftly replace ACT.</a:t>
            </a:r>
          </a:p>
        </p:txBody>
      </p:sp>
    </p:spTree>
    <p:extLst>
      <p:ext uri="{BB962C8B-B14F-4D97-AF65-F5344CB8AC3E}">
        <p14:creationId xmlns:p14="http://schemas.microsoft.com/office/powerpoint/2010/main" val="25594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  <a:cs typeface="Arial" charset="0"/>
              </a:rPr>
              <a:t>Co-Financing anti-resistance efforts</a:t>
            </a:r>
            <a:endParaRPr lang="fr-CH" sz="3600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11163" y="1052736"/>
            <a:ext cx="8121277" cy="2448272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ACT resistance is widening – impact on scope of interventions: increase coverage with LLINs; widen in-door residual spraying; test &amp; treat (RDTs &amp; ACTs); potential new intervention: mass drug administration</a:t>
            </a:r>
          </a:p>
          <a:p>
            <a:pPr eaLnBrk="1" hangingPunct="1"/>
            <a:r>
              <a:rPr lang="en-US" sz="2400" u="sng" dirty="0" smtClean="0">
                <a:latin typeface="Arial" charset="0"/>
                <a:cs typeface="Arial" charset="0"/>
              </a:rPr>
              <a:t>In short: eliminate </a:t>
            </a:r>
            <a:r>
              <a:rPr lang="en-US" sz="2400" i="1" u="sng" dirty="0" smtClean="0">
                <a:latin typeface="Arial" charset="0"/>
                <a:cs typeface="Arial" charset="0"/>
              </a:rPr>
              <a:t>p. falciparum</a:t>
            </a:r>
            <a:r>
              <a:rPr lang="en-US" sz="2400" dirty="0" smtClean="0">
                <a:latin typeface="Arial" charset="0"/>
                <a:cs typeface="Arial" charset="0"/>
              </a:rPr>
              <a:t> (will be very expensive)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Sustainability: additional resources from Asia essential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115141"/>
              </p:ext>
            </p:extLst>
          </p:nvPr>
        </p:nvGraphicFramePr>
        <p:xfrm>
          <a:off x="827584" y="3501008"/>
          <a:ext cx="7560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61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Co-Financing: Suggestions</a:t>
            </a:r>
            <a:endParaRPr lang="fr-CH" dirty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11163" y="1412776"/>
            <a:ext cx="8291512" cy="3456384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Concentrate additional contributions in </a:t>
            </a:r>
            <a:r>
              <a:rPr lang="en-US" sz="2400" b="1" u="sng" dirty="0" smtClean="0">
                <a:latin typeface="Arial" charset="0"/>
                <a:cs typeface="Arial" charset="0"/>
              </a:rPr>
              <a:t>one</a:t>
            </a:r>
            <a:r>
              <a:rPr lang="en-US" sz="2400" dirty="0" smtClean="0">
                <a:latin typeface="Arial" charset="0"/>
                <a:cs typeface="Arial" charset="0"/>
              </a:rPr>
              <a:t> vehicle (e.g., ADB Trust Fund), or use </a:t>
            </a:r>
            <a:r>
              <a:rPr lang="en-US" sz="2400" b="1" u="sng" dirty="0" smtClean="0">
                <a:latin typeface="Arial" charset="0"/>
                <a:cs typeface="Arial" charset="0"/>
              </a:rPr>
              <a:t>existing</a:t>
            </a:r>
            <a:r>
              <a:rPr lang="en-US" sz="2400" dirty="0" smtClean="0">
                <a:latin typeface="Arial" charset="0"/>
                <a:cs typeface="Arial" charset="0"/>
              </a:rPr>
              <a:t> mechanism (GF grant)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Broaden donor base (next to DFAT &amp; DFID, also ASEAN)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Set target for fund size &amp; start of operations (June 2015?)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Define initial (malaria) and future scope (health)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Link governance to existing mechanism </a:t>
            </a:r>
            <a:r>
              <a:rPr lang="en-US" sz="2400" dirty="0">
                <a:latin typeface="Arial" charset="0"/>
                <a:cs typeface="Arial" charset="0"/>
              </a:rPr>
              <a:t>(ASEAN </a:t>
            </a:r>
            <a:r>
              <a:rPr lang="en-US" sz="2400" dirty="0" smtClean="0">
                <a:latin typeface="Arial" charset="0"/>
                <a:cs typeface="Arial" charset="0"/>
              </a:rPr>
              <a:t>&amp; RSC)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For implementation: use existing programs (GF Principal Recipients &amp; National Malaria Programs)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latin typeface="Arial" charset="0"/>
                <a:cs typeface="Arial" charset="0"/>
              </a:rPr>
              <a:t>12 May 2014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 smtClean="0">
                <a:latin typeface="Arial" charset="0"/>
                <a:cs typeface="Arial" charset="0"/>
              </a:rPr>
              <a:t>Hong Kong</a:t>
            </a:r>
            <a:endParaRPr lang="fr-CH"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6617" y="5013176"/>
            <a:ext cx="8291512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It took 9 months to establish governance, identify activities and implementers in five countries. The 100$m RAI grant was signed in month ten. $27m disbursement in month 13.</a:t>
            </a: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20110622">
  <a:themeElements>
    <a:clrScheme name="TGF">
      <a:dk1>
        <a:srgbClr val="1E1E1E"/>
      </a:dk1>
      <a:lt1>
        <a:sysClr val="window" lastClr="FFFFFF"/>
      </a:lt1>
      <a:dk2>
        <a:srgbClr val="666666"/>
      </a:dk2>
      <a:lt2>
        <a:srgbClr val="EEECE1"/>
      </a:lt2>
      <a:accent1>
        <a:srgbClr val="0055AA"/>
      </a:accent1>
      <a:accent2>
        <a:srgbClr val="CD202C"/>
      </a:accent2>
      <a:accent3>
        <a:srgbClr val="FFAA22"/>
      </a:accent3>
      <a:accent4>
        <a:srgbClr val="2A6EBB"/>
      </a:accent4>
      <a:accent5>
        <a:srgbClr val="FF5555"/>
      </a:accent5>
      <a:accent6>
        <a:srgbClr val="FFCC55"/>
      </a:accent6>
      <a:hlink>
        <a:srgbClr val="77AAEE"/>
      </a:hlink>
      <a:folHlink>
        <a:srgbClr val="FF8888"/>
      </a:folHlink>
    </a:clrScheme>
    <a:fontScheme name="TGF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Presentation_20110622</Template>
  <TotalTime>2050</TotalTime>
  <Words>799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Presentation_20110622</vt:lpstr>
      <vt:lpstr>Financing anti-malaria efforts in Asia</vt:lpstr>
      <vt:lpstr>Epidemiology &amp; Trends (WHO)</vt:lpstr>
      <vt:lpstr>Global Fund Results 2002-2012</vt:lpstr>
      <vt:lpstr>GF Malaria Asia 2003-13-17 ($m)</vt:lpstr>
      <vt:lpstr>Malaria: GF per country; $m</vt:lpstr>
      <vt:lpstr>The New Funding Model: Impact</vt:lpstr>
      <vt:lpstr>Epidemiology &amp; Trends (WHO)</vt:lpstr>
      <vt:lpstr>Co-Financing anti-resistance efforts</vt:lpstr>
      <vt:lpstr>Co-Financing: Suggestions</vt:lpstr>
    </vt:vector>
  </TitlesOfParts>
  <Company>The Global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 – Arial Bold 32-40 pt</dc:title>
  <dc:creator>Urban Weber</dc:creator>
  <cp:lastModifiedBy>Urban Weber</cp:lastModifiedBy>
  <cp:revision>57</cp:revision>
  <cp:lastPrinted>2014-05-05T15:42:35Z</cp:lastPrinted>
  <dcterms:created xsi:type="dcterms:W3CDTF">2014-04-24T09:31:37Z</dcterms:created>
  <dcterms:modified xsi:type="dcterms:W3CDTF">2014-05-07T10:44:49Z</dcterms:modified>
</cp:coreProperties>
</file>